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99" r:id="rId12"/>
    <p:sldId id="264" r:id="rId13"/>
    <p:sldId id="265" r:id="rId14"/>
    <p:sldId id="266" r:id="rId15"/>
    <p:sldId id="267" r:id="rId16"/>
    <p:sldId id="268" r:id="rId17"/>
    <p:sldId id="269" r:id="rId18"/>
    <p:sldId id="270" r:id="rId19"/>
    <p:sldId id="271" r:id="rId20"/>
    <p:sldId id="272" r:id="rId21"/>
    <p:sldId id="273" r:id="rId22"/>
    <p:sldId id="274" r:id="rId23"/>
    <p:sldId id="300"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fd26d1ad71e69dce#tid=6908765c7a4d3800093b46b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ffa323e2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c3732a6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5_1#4661bfada?vop=1&amp;pid=03ec75b6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36_1#4661bfada.blank?vop=1&amp;pid=03ec75b6b&amp;color=0,0,0&amp;vpa=28&amp;vtp=1&amp;bbb=1"/>
          <p:cNvSpPr/>
          <p:nvPr/>
        </p:nvSpPr>
        <p:spPr>
          <a:xfrm>
            <a:off x="1040860" y="1037082"/>
            <a:ext cx="801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natural</a:t>
            </a:r>
            <a:endParaRPr lang="en-US" altLang="zh-CN" dirty="0"/>
          </a:p>
        </p:txBody>
      </p:sp>
      <p:sp>
        <p:nvSpPr>
          <p:cNvPr id="4" name="QB_6_AS.37_1#4661bfada?vop=1&amp;pid=03ec75b6b&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句意为：学习是一件自然的事情。设空处作定语，修饰名词thing，应用形容词形式。nature为名词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容词形式为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natural，意为“自然的”。故填natural。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8_1#aca42a8dd?vop=1&amp;pid=03ec75b6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39_1#aca42a8dd.blank?vop=1&amp;pid=03ec75b6b&amp;color=0,0,0&amp;vpa=29&amp;vtp=1&amp;bbb=1"/>
          <p:cNvSpPr/>
          <p:nvPr/>
        </p:nvSpPr>
        <p:spPr>
          <a:xfrm>
            <a:off x="1078960" y="1024382"/>
            <a:ext cx="1055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following</a:t>
            </a:r>
            <a:endParaRPr lang="en-US" altLang="zh-CN" dirty="0"/>
          </a:p>
        </p:txBody>
      </p:sp>
      <p:sp>
        <p:nvSpPr>
          <p:cNvPr id="4" name="QB_6_AS.40_1#aca42a8dd?vop=1&amp;pid=03ec75b6b&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句意为：我们通过模仿学习这些和其他技能。by为介词，其后应用follow的动名词形式作宾语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_1#8eda0f6ce?vop=1&amp;pid=03ec75b6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42_1#8eda0f6ce.blank?vop=1&amp;pid=03ec75b6b&amp;color=0,0,0&amp;vpa=30&amp;vtp=1&amp;bbb=1"/>
          <p:cNvSpPr/>
          <p:nvPr/>
        </p:nvSpPr>
        <p:spPr>
          <a:xfrm>
            <a:off x="1040860" y="1024382"/>
            <a:ext cx="1030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creativity</a:t>
            </a:r>
            <a:endParaRPr lang="en-US" altLang="zh-CN" dirty="0"/>
          </a:p>
        </p:txBody>
      </p:sp>
      <p:sp>
        <p:nvSpPr>
          <p:cNvPr id="4" name="QB_6_AS.43_1#8eda0f6ce?vop=1&amp;pid=03ec75b6b&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句意为：解决问题需要创造力，而不仅仅是好的记忆力。分析句子结构可知，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设空处应用名词作requires</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的宾语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。create为动词，其名词形式为creativity，意为“创造力”。故填creativity。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4_1#bb544c494?vop=1&amp;pid=03ec75b6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45_1#bb544c494.blank?vop=1&amp;pid=03ec75b6b&amp;color=0,0,0&amp;vpa=31&amp;vtp=1&amp;bbb=1"/>
          <p:cNvSpPr/>
          <p:nvPr/>
        </p:nvSpPr>
        <p:spPr>
          <a:xfrm>
            <a:off x="1066260" y="1037082"/>
            <a:ext cx="966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who/that</a:t>
            </a:r>
            <a:endParaRPr lang="en-US" altLang="zh-CN" dirty="0"/>
          </a:p>
        </p:txBody>
      </p:sp>
      <p:sp>
        <p:nvSpPr>
          <p:cNvPr id="4" name="QB_6_AS.46_1#bb544c494?vop=1&amp;pid=03ec75b6b&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句意为：（那些）不了解大量事实的人也可能擅长解决问题。设空处引导限制性定语从句，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先行词People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，关系词在从句中作主语，应用关系代词who/that引导。故填who/that。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7_1#06fc7419f?vop=1&amp;pid=03ec75b6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3" name="QB_6_AN.48_1#06fc7419f.blank?vop=1&amp;pid=03ec75b6b&amp;color=0,0,0&amp;vpa=32&amp;vtp=1&amp;bbb=1"/>
          <p:cNvSpPr/>
          <p:nvPr/>
        </p:nvSpPr>
        <p:spPr>
          <a:xfrm>
            <a:off x="1028160" y="1037082"/>
            <a:ext cx="471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left</a:t>
            </a:r>
            <a:endParaRPr lang="en-US" altLang="zh-CN" dirty="0"/>
          </a:p>
        </p:txBody>
      </p:sp>
      <p:sp>
        <p:nvSpPr>
          <p:cNvPr id="4" name="QB_6_AS.49_1#06fc7419f?vop=1&amp;pid=03ec75b6b&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句意为：他16岁时离开了学校。分析句子结构可知，设空处为句子的谓语动词；根据at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，此处应用一般过去时。故填left。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_1#fbcaeee53?vop=1&amp;pid=03ec75b6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51_1#fbcaeee53.blank?vop=1&amp;pid=03ec75b6b&amp;color=0,0,0&amp;vpa=33&amp;vtp=1&amp;bbb=1"/>
          <p:cNvSpPr/>
          <p:nvPr/>
        </p:nvSpPr>
        <p:spPr>
          <a:xfrm>
            <a:off x="1028160" y="1024382"/>
            <a:ext cx="1042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graduates</a:t>
            </a:r>
            <a:endParaRPr lang="en-US" altLang="zh-CN" dirty="0"/>
          </a:p>
        </p:txBody>
      </p:sp>
      <p:sp>
        <p:nvSpPr>
          <p:cNvPr id="4" name="QB_6_AS.52_1#fbcaeee53?vop=1&amp;pid=03ec75b6b&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句意为：然而，想想许多从来没有解决过任何问题的大学毕业生们。graduate作名词时意为“毕业生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可数名词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。根据前面的many可知，设空处应用该名词的复数形式。故填graduates。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_1#cff362cfe?vop=1&amp;pid=03ec75b6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54_1#cff362cfe.blank?vop=1&amp;pid=03ec75b6b&amp;color=0,0,0&amp;vpa=34&amp;vtp=1&amp;bbb=1"/>
          <p:cNvSpPr/>
          <p:nvPr/>
        </p:nvSpPr>
        <p:spPr>
          <a:xfrm>
            <a:off x="1040860" y="1037082"/>
            <a:ext cx="1030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ourselves</a:t>
            </a:r>
            <a:endParaRPr lang="en-US" altLang="zh-CN" dirty="0"/>
          </a:p>
        </p:txBody>
      </p:sp>
      <p:sp>
        <p:nvSpPr>
          <p:cNvPr id="4" name="QB_6_AS.55_1#cff362cfe?vop=1&amp;pid=03ec75b6b&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句意为：他/她引领我们步入知识的溪流，以便我们能够独立思考。根据语境可知，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此处应用反身代词，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oneself意为“独立思考”。故填ourselves。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_1#fd277e1b3?vop=1&amp;pid=03ec75b6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6_AN.57_1#fd277e1b3.blank?vop=1&amp;pid=03ec75b6b&amp;color=0,0,0&amp;vpa=35&amp;vtp=1&amp;bbb=1"/>
          <p:cNvSpPr/>
          <p:nvPr/>
        </p:nvSpPr>
        <p:spPr>
          <a:xfrm>
            <a:off x="1040860" y="1024382"/>
            <a:ext cx="6873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a:t>
            </a:r>
            <a:endParaRPr lang="en-US" altLang="zh-CN" dirty="0"/>
          </a:p>
        </p:txBody>
      </p:sp>
      <p:sp>
        <p:nvSpPr>
          <p:cNvPr id="4" name="QB_6_AS.58_1#fd277e1b3?vop=1&amp;pid=03ec75b6b&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句意为：当我们口渴时，我们知道该去哪里（找水喝）。分析句子结构可知，此处为“疑问词+不定式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know的宾语。故填to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9_1#c9b257430?vop=1&amp;pid=03ec75b6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60_1#c9b257430.blank?vop=1&amp;pid=03ec75b6b&amp;color=0,0,0&amp;vpa=36&amp;vtp=1&amp;bbb=1"/>
          <p:cNvSpPr/>
          <p:nvPr/>
        </p:nvSpPr>
        <p:spPr>
          <a:xfrm>
            <a:off x="1066260" y="1037082"/>
            <a:ext cx="966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with/and</a:t>
            </a:r>
            <a:endParaRPr lang="en-US" altLang="zh-CN" dirty="0"/>
          </a:p>
        </p:txBody>
      </p:sp>
      <p:sp>
        <p:nvSpPr>
          <p:cNvPr id="4" name="QB_6_AS.61_1#c9b257430?vop=1&amp;pid=03ec75b6b&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句意为：真正的学习结合了输入和输出。固定搭配combine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with/and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结合起来”。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with/and。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2_1#9c196afc6?vop=1&amp;pid=03ec75b6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63_1#9c196afc6.blank?vop=1&amp;pid=03ec75b6b&amp;color=0,0,0&amp;vpa=37&amp;vtp=1&amp;bbb=1"/>
          <p:cNvSpPr/>
          <p:nvPr/>
        </p:nvSpPr>
        <p:spPr>
          <a:xfrm>
            <a:off x="1155160" y="1024382"/>
            <a:ext cx="801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but/yet</a:t>
            </a:r>
            <a:endParaRPr lang="en-US" altLang="zh-CN" dirty="0"/>
          </a:p>
        </p:txBody>
      </p:sp>
      <p:sp>
        <p:nvSpPr>
          <p:cNvPr id="4" name="QB_6_AS.64_1#9c196afc6?vop=1&amp;pid=03ec75b6b&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句意为：想想电脑，它储存了很多信息，但它不会思考。根据语境可知，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空前表示它储存了很多的信息，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空后表示它不会思考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，前后为转折关系，所以应用表示转折的连词but/yet连接。故填but/yet。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01b4f273f.fixed?pid=943da86ea&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Writing</a:t>
            </a:r>
            <a:endParaRPr lang="en-US" altLang="zh-CN" sz="5400" dirty="0"/>
          </a:p>
        </p:txBody>
      </p:sp>
      <p:sp>
        <p:nvSpPr>
          <p:cNvPr id="3" name="C_2_BD#01b4f273f.fixed?pid=943da86ea&amp;color=255,255,255&amp;vtp=1&amp;bbb=1&amp;hb=1"/>
          <p:cNvSpPr/>
          <p:nvPr/>
        </p:nvSpPr>
        <p:spPr>
          <a:xfrm>
            <a:off x="2386584" y="2807208"/>
            <a:ext cx="7223760" cy="1435608"/>
          </a:xfrm>
          <a:prstGeom prst="rect">
            <a:avLst/>
          </a:prstGeom>
          <a:noFill/>
        </p:spPr>
        <p:txBody>
          <a:bodyPr wrap="none" lIns="0" tIns="0" rIns="0" bIns="0" rtlCol="0" anchor="ctr"/>
          <a:lstStyle/>
          <a:p>
            <a:pPr algn="ctr">
              <a:lnSpc>
                <a:spcPts val="53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Workshop—</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Reading</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4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Club</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426451d2?pid=c3732a67c&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65_1#631b9d237?vop=1&amp;pid=0426451d2&amp;color=0,0,0&amp;vtp=1&amp;bbb=1&amp;hb=1"/>
          <p:cNvSpPr/>
          <p:nvPr/>
        </p:nvSpPr>
        <p:spPr>
          <a:xfrm>
            <a:off x="832104" y="1422400"/>
            <a:ext cx="10533888" cy="4191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主题：留学生学习书法 | 词数：约262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13分钟</a:t>
            </a:r>
            <a:endParaRPr lang="en-US" altLang="zh-CN" sz="1800" dirty="0"/>
          </a:p>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a:solidFill>
                  <a:srgbClr val="000000"/>
                </a:solidFill>
                <a:latin typeface="宋体" panose="02010600030101010101" pitchFamily="2" charset="-122"/>
                <a:ea typeface="宋体" panose="02010600030101010101" pitchFamily="2" charset="-122"/>
                <a:cs typeface="宋体" panose="02010600030101010101" pitchFamily="34" charset="-120"/>
              </a:rPr>
              <a:t>河南信阳高中</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a:solidFill>
                  <a:srgbClr val="000000"/>
                </a:solidFill>
                <a:latin typeface="宋体" panose="02010600030101010101" pitchFamily="2" charset="-122"/>
                <a:ea typeface="宋体" panose="02010600030101010101" pitchFamily="2" charset="-122"/>
                <a:cs typeface="宋体" panose="02010600030101010101" pitchFamily="34" charset="-120"/>
              </a:rPr>
              <a:t>期末</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（笔画）,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Aryan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Afghanistan.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steadily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curriculum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extracurricular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Aryan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endParaRPr lang="en-US" altLang="zh-CN" sz="1800" dirty="0"/>
          </a:p>
          <a:p>
            <a:pPr>
              <a:lnSpc>
                <a:spcPct val="150000"/>
              </a:lnSpc>
            </a:pPr>
            <a:endParaRPr lang="en-US" altLang="zh-CN"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5_1#631b9d237?vop=1&amp;pid=0426451d2&amp;color=0,0,0&amp;vtp=1&amp;bbb=1&amp;hb=1"/>
          <p:cNvSpPr/>
          <p:nvPr/>
        </p:nvSpPr>
        <p:spPr>
          <a:xfrm>
            <a:off x="832104" y="1080000"/>
            <a:ext cx="10533888" cy="4127500"/>
          </a:xfrm>
          <a:prstGeom prst="rect">
            <a:avLst/>
          </a:prstGeom>
          <a:noFill/>
        </p:spPr>
        <p:txBody>
          <a:bodyPr wrap="none" lIns="0" tIns="0" rIns="0" bIns="0" rtlCol="0" anchor="t"/>
          <a:lstStyle/>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Aryan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Calligraphy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horizontal,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（垂直的）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Aryan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mature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5_EX.66_1#631b9d237?vop=1&amp;pid=0426451d2&amp;color=0,0,0&amp;vtp=1&amp;bbb=1&amp;hb=1"/>
          <p:cNvSpPr/>
          <p:nvPr/>
        </p:nvSpPr>
        <p:spPr>
          <a:xfrm>
            <a:off x="832104" y="520319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文章主要讲述了一名留学生学习中文书法的过程以及他在这个过程中得到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的一些关于汉字和中国文化的感悟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74f7a0ec9.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resulting</a:t>
            </a:r>
            <a:endParaRPr lang="en-US" altLang="zh-CN" sz="1800" dirty="0"/>
          </a:p>
        </p:txBody>
      </p:sp>
      <p:sp>
        <p:nvSpPr>
          <p:cNvPr id="3" name="QC_6_AN.68_1#74f7a0ec9.bracket?vop=1&amp;pid=631b9d237&amp;color=0,0,0&amp;vpa=38&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69_1#74f7a0ec9?vop=1&amp;pid=631b9d237&amp;color=0,0,0&amp;vtp=1&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句意为：他曾经在北京攻读研究生，主修汉语国际教育。根据上文He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他曾经是一名研究生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，所以此处表示他主修的课程是汉语国际教育。major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in意为“主修”；settle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安顿下来”；bring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in意为“引入”；result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in意为“导致”。故选A项。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ca2ad1ef7.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richness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a:t>
            </a:r>
            <a:endParaRPr lang="en-US" altLang="zh-CN" sz="1800" dirty="0"/>
          </a:p>
        </p:txBody>
      </p:sp>
      <p:sp>
        <p:nvSpPr>
          <p:cNvPr id="3" name="QC_6_AN.71_1#ca2ad1ef7.bracket?vop=1&amp;pid=631b9d237&amp;color=0,0,0&amp;vpa=39&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72_1#ca2ad1ef7?vop=1&amp;pid=631b9d237&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句意为：他在中国逗留期间，发现了中国文化的丰富性。根据下文of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culture以及他对书法的感悟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，在中国逗留的这段时间里，他发现了中国文化的丰富性。problem意为“问题”；pattern意为“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richness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意为“丰富”；resource意为“资源”。故选C项。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c35a684cf.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formal</a:t>
            </a:r>
            <a:endParaRPr lang="en-US" altLang="zh-CN" sz="1800" dirty="0"/>
          </a:p>
        </p:txBody>
      </p:sp>
      <p:sp>
        <p:nvSpPr>
          <p:cNvPr id="3" name="QC_6_AN.74_1#c35a684cf.bracket?vop=1&amp;pid=631b9d237&amp;color=0,0,0&amp;vpa=40&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75_1#c35a684cf?vop=1&amp;pid=631b9d237&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句意为：他还意识到，汉语正在稳步成为一门国际语言，并且全世界越来越多的人想用汉语顺畅交流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据下文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，世界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上越来越多的人想用汉语顺畅交流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，说明汉语正在稳步成为一门国际语言。native意为“本地的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“官方的”；international意为“国际的”；formal意为“正式的”。故选C项。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6_1#1135d564b.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endParaRPr lang="en-US" altLang="zh-CN" sz="1800" dirty="0"/>
          </a:p>
        </p:txBody>
      </p:sp>
      <p:sp>
        <p:nvSpPr>
          <p:cNvPr id="3" name="QC_6_AN.77_1#1135d564b.bracket?vop=1&amp;pid=631b9d237&amp;color=0,0,0&amp;vpa=41&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78_1#1135d564b?vop=1&amp;pid=631b9d237&amp;color=0,0,0&amp;vtp=1&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句意为：令他惊讶的是，在中国的留学生的课程不仅仅局限于课堂。根据下文The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extracurricular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可知，课程不仅仅局限于课堂，即超出了课堂的范围。go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against意为“违背”；take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开始从事”；take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over意为“接管”；go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beyond意为“超越”。故选D项。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9_1#a269485de.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conferences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endParaRPr lang="en-US" altLang="zh-CN" sz="1800" dirty="0"/>
          </a:p>
        </p:txBody>
      </p:sp>
      <p:sp>
        <p:nvSpPr>
          <p:cNvPr id="3" name="QC_6_AN.80_1#a269485de.bracket?vop=1&amp;pid=631b9d237&amp;color=0,0,0&amp;vpa=42&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81_1#a269485de?vop=1&amp;pid=631b9d237&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句意为：学校组织各种课外活动，帮助他们学习、体验生活和文化。根据上文The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extracurricular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及语境可知，此处指学校组织各种课外活动。conference意为“会议”；activity意为“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活动”；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意为“科目”；test意为“测试”。故选B项。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2_1#4dcb685f5.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a:t>
            </a:r>
            <a:endParaRPr lang="en-US" altLang="zh-CN" sz="1800" dirty="0"/>
          </a:p>
        </p:txBody>
      </p:sp>
      <p:sp>
        <p:nvSpPr>
          <p:cNvPr id="3" name="QC_6_AN.83_1#4dcb685f5.bracket?vop=1&amp;pid=631b9d237&amp;color=0,0,0&amp;vpa=43&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84_1#4dcb685f5?vop=1&amp;pid=631b9d237&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culture以及上文提到的组织课外活动可推知，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此处是指体验生活和文化。</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意为“经济”；life意为“生活”；work意为“工作”；pleasure意为“快乐”。故选B项。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5_1#3bb2c778e.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endParaRPr lang="en-US" altLang="zh-CN" sz="1800" dirty="0"/>
          </a:p>
        </p:txBody>
      </p:sp>
      <p:sp>
        <p:nvSpPr>
          <p:cNvPr id="3" name="QC_6_AN.86_1#3bb2c778e.bracket?vop=1&amp;pid=631b9d237&amp;color=0,0,0&amp;vpa=44&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87_1#3bb2c778e?vop=1&amp;pid=631b9d237&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句意为：在与中国文化更密切、更深入地接触后，阿里安发现了自己的爱好：书法。根据下文“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Aryan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calligraphy”并结合选项可知，经过更密切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、更深入地接触中国文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，阿里安发现了自己的爱好：书法。competition意为“比赛”；content意为“内容”；combination意为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”；contact意为“接触”。故选D项。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8_1#de0c83ac8.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endParaRPr lang="en-US" altLang="zh-CN" sz="1800" dirty="0"/>
          </a:p>
        </p:txBody>
      </p:sp>
      <p:sp>
        <p:nvSpPr>
          <p:cNvPr id="3" name="QC_6_AN.89_1#de0c83ac8.bracket?vop=1&amp;pid=631b9d237&amp;color=0,0,0&amp;vpa=45&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90_1#de0c83ac8?vop=1&amp;pid=631b9d237&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句意为：后来，我发现书法可以帮助我提高我的汉语技能和我对中国文化的了解。根据下文my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culture并选合选项可知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，此处指书法可以帮助他提高汉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语技能和对中国文化的了解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。improve意为“提高”；recognise意为“识别”；adjust意为“调整”；find意为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4be08251?pid=ffa323e2d&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1_1#b4bd36bfd?vop=1&amp;pid=94be08251&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我们可以更好地利用我们的资源。（use）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endParaRPr lang="en-US" altLang="zh-CN" sz="1800" dirty="0"/>
          </a:p>
        </p:txBody>
      </p:sp>
      <p:sp>
        <p:nvSpPr>
          <p:cNvPr id="4" name="QB_5_AN.2_1#b4bd36bfd.blank?vop=1&amp;pid=94be08251&amp;color=0,0,0&amp;vpa=1&amp;vtp=1&amp;bbb=1"/>
          <p:cNvSpPr/>
          <p:nvPr/>
        </p:nvSpPr>
        <p:spPr>
          <a:xfrm>
            <a:off x="1803622" y="1790065"/>
            <a:ext cx="661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make</a:t>
            </a:r>
            <a:endParaRPr lang="en-US" altLang="zh-CN" dirty="0"/>
          </a:p>
        </p:txBody>
      </p:sp>
      <p:sp>
        <p:nvSpPr>
          <p:cNvPr id="5" name="QB_5_AN.3_1#b4bd36bfd.blank?vop=1&amp;pid=94be08251&amp;color=0,0,0&amp;vpa=2&amp;vtp=1&amp;bbb=1"/>
          <p:cNvSpPr/>
          <p:nvPr/>
        </p:nvSpPr>
        <p:spPr>
          <a:xfrm>
            <a:off x="2591022" y="1790065"/>
            <a:ext cx="687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better</a:t>
            </a:r>
            <a:endParaRPr lang="en-US" altLang="zh-CN" dirty="0"/>
          </a:p>
        </p:txBody>
      </p:sp>
      <p:sp>
        <p:nvSpPr>
          <p:cNvPr id="6" name="QB_5_AN.4_1#b4bd36bfd.blank?vop=1&amp;pid=94be08251&amp;color=0,0,0&amp;vpa=3&amp;vtp=1&amp;bbb=1"/>
          <p:cNvSpPr/>
          <p:nvPr/>
        </p:nvSpPr>
        <p:spPr>
          <a:xfrm>
            <a:off x="3378422" y="1790065"/>
            <a:ext cx="471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use</a:t>
            </a:r>
            <a:endParaRPr lang="en-US" altLang="zh-CN" dirty="0"/>
          </a:p>
        </p:txBody>
      </p:sp>
      <p:sp>
        <p:nvSpPr>
          <p:cNvPr id="7" name="QB_5_AN.5_1#b4bd36bfd.blank?vop=1&amp;pid=94be08251&amp;color=0,0,0&amp;vpa=4&amp;vtp=1&amp;bbb=1"/>
          <p:cNvSpPr/>
          <p:nvPr/>
        </p:nvSpPr>
        <p:spPr>
          <a:xfrm>
            <a:off x="3949922" y="17900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1_1#cd268468b.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suspect</a:t>
            </a:r>
            <a:endParaRPr lang="en-US" altLang="zh-CN" sz="1800" dirty="0"/>
          </a:p>
        </p:txBody>
      </p:sp>
      <p:sp>
        <p:nvSpPr>
          <p:cNvPr id="3" name="QC_6_AN.92_1#cd268468b.bracket?vop=1&amp;pid=631b9d237&amp;color=0,0,0&amp;vpa=46&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93_1#cd268468b?vop=1&amp;pid=631b9d237&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句意为：他曾经认为写汉字只要写得整齐就行。根据下文the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neatly并结合选项可知，此处指持有的观点。hold意为“持有”；oppose意为“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意为“打破”；suspect意为“怀疑”。故选A项。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4_1#f04a0cfc2.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contradictory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a:t>
            </a:r>
            <a:endParaRPr lang="en-US" altLang="zh-CN" sz="1800" dirty="0"/>
          </a:p>
        </p:txBody>
      </p:sp>
      <p:sp>
        <p:nvSpPr>
          <p:cNvPr id="3" name="QC_6_AN.95_1#f04a0cfc2.bracket?vop=1&amp;pid=631b9d237&amp;color=0,0,0&amp;vpa=47&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96_1#f04a0cfc2?vop=1&amp;pid=631b9d237&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句意为：但是他后来发现这种观点是错误的。上文提到他曾经认为写汉字只要写得整齐就行，空前But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view中的But表示转折，由此可知他之前的观点是错误的。positive意为“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积极的”；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contradictory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意为“矛盾的”；wrong意为“错误的”；objective意为“客观的”。故选C项。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7_1#9fe16bb52.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endParaRPr lang="en-US" altLang="zh-CN" sz="1800" dirty="0"/>
          </a:p>
        </p:txBody>
      </p:sp>
      <p:sp>
        <p:nvSpPr>
          <p:cNvPr id="3" name="QC_6_AN.98_1#9fe16bb52.bracket?vop=1&amp;pid=631b9d237&amp;color=0,0,0&amp;vpa=48&amp;vtp=1"/>
          <p:cNvSpPr/>
          <p:nvPr/>
        </p:nvSpPr>
        <p:spPr>
          <a:xfrm>
            <a:off x="1349851"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99_1#9fe16bb52?vop=1&amp;pid=631b9d237&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句意为：书法帮助他理解每一个笔画和中国人对生活的态度。根据下文towards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life并结合选项可知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指对生活的态度</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。direction意为“方向”；step意为“步骤”；attitude意为“态度”；effort意为“努力”。故选C项。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0_1#cfb4360e3.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a:t>
            </a:r>
            <a:endParaRPr lang="en-US" altLang="zh-CN" sz="1800" dirty="0"/>
          </a:p>
        </p:txBody>
      </p:sp>
      <p:sp>
        <p:nvSpPr>
          <p:cNvPr id="3" name="QC_6_AN.101_1#cfb4360e3.bracket?vop=1&amp;pid=631b9d237&amp;color=0,0,0&amp;vpa=49&amp;vtp=1"/>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02_1#cfb4360e3?vop=1&amp;pid=631b9d237&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句意为：纸上横、竖、撇、捺的落笔代表了中国人独特的符号和记忆。根据下文Chinese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memories并结合选项可知，此处指笔画代表了中国人独特的符号和记忆。supply意为“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供应”；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意为“代表”；sense意为“感觉”；recall意为“回想起”。故选B项。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3_1#8baee86ab.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admissions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keys</a:t>
            </a:r>
            <a:endParaRPr lang="en-US" altLang="zh-CN" sz="1800" dirty="0"/>
          </a:p>
        </p:txBody>
      </p:sp>
      <p:sp>
        <p:nvSpPr>
          <p:cNvPr id="3" name="QC_6_AN.104_1#8baee86ab.bracket?vop=1&amp;pid=631b9d237&amp;color=0,0,0&amp;vpa=50&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05_1#8baee86ab?vop=1&amp;pid=631b9d237&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句意为：它们也是更好地理解中国文化的关键。根据空后的to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culture及常识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，汉字的笔画也是更好地理解中国文化的关键。reply意为“回答”；admission意为“承认”；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“反应”；key意为“关键”。故选D项。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6_1#0bd1bb36e.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endParaRPr lang="en-US" altLang="zh-CN" sz="1800" dirty="0"/>
          </a:p>
        </p:txBody>
      </p:sp>
      <p:sp>
        <p:nvSpPr>
          <p:cNvPr id="3" name="QC_6_AN.107_1#0bd1bb36e.bracket?vop=1&amp;pid=631b9d237&amp;color=0,0,0&amp;vpa=51&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08_1#0bd1bb36e?vop=1&amp;pid=631b9d237&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句意为：阿里安不仅对汉字有了更深入的了解，而且在这个过程中也形成了更成熟的个性。根据下文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characters以及上文提到他对书法的感悟可知，此处指他对汉字有了更深入的了解。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功能”；ability意为“能力”；form意为“形式”；knowledge意为“了解”。故选D项。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9_1#97b4ee0f7.choices?vop=1&amp;pid=631b9d23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00120" algn="l"/>
                <a:tab pos="59334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interrupted</a:t>
            </a:r>
            <a:endParaRPr lang="en-US" altLang="zh-CN" sz="1800" dirty="0"/>
          </a:p>
        </p:txBody>
      </p:sp>
      <p:sp>
        <p:nvSpPr>
          <p:cNvPr id="3" name="QC_6_AN.110_1#97b4ee0f7.bracket?vop=1&amp;pid=631b9d237&amp;color=0,0,0&amp;vpa=52&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11_1#97b4ee0f7?vop=1&amp;pid=631b9d237&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句意为：当他感到焦虑和困惑时，书法给了他力量。根据下文and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，此处指他感到焦虑和困惑时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书法给了他力量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。stressed意为“焦虑的”；inspired意为“卓越的”；determined意为“坚定的”；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interrupted意为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中断的”。故选A项。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879fa348?pid=c3732a67c&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12_1#902f8e56c?vop=1&amp;pid=3879fa348&amp;color=0,0,0&amp;vtp=1&amp;bbb=1"/>
          <p:cNvSpPr/>
          <p:nvPr/>
        </p:nvSpPr>
        <p:spPr>
          <a:xfrm>
            <a:off x="832104" y="1422400"/>
            <a:ext cx="1053388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主题：如何记住所读内容 | 词数：约280 | 难度：适中 | 建议用时：7分钟</a:t>
            </a:r>
            <a:endParaRPr lang="en-US" altLang="zh-CN" sz="1800" dirty="0"/>
          </a:p>
        </p:txBody>
      </p:sp>
      <p:sp>
        <p:nvSpPr>
          <p:cNvPr id="4" name="QM_5_BD.112_2#902f8e56c?vop=1&amp;pid=3879fa348&amp;color=0,0,0&amp;vtp=1&amp;bbb=1&amp;hb=1"/>
          <p:cNvSpPr/>
          <p:nvPr/>
        </p:nvSpPr>
        <p:spPr>
          <a:xfrm>
            <a:off x="832104" y="1830895"/>
            <a:ext cx="10533888" cy="3703955"/>
          </a:xfrm>
          <a:prstGeom prst="rect">
            <a:avLst/>
          </a:prstGeom>
          <a:noFill/>
        </p:spPr>
        <p:txBody>
          <a:bodyPr wrap="none" lIns="0" tIns="0" rIns="0" bIns="0" rtlCol="0" anchor="t"/>
          <a:lstStyle/>
          <a:p>
            <a:pPr algn="l">
              <a:lnSpc>
                <a:spcPts val="3300"/>
              </a:lnSpc>
            </a:pP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广东梅县东山中学</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期中</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dictionary;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dirty="0"/>
          </a:p>
        </p:txBody>
      </p:sp>
      <p:sp>
        <p:nvSpPr>
          <p:cNvPr id="5" name="QM_5_AN.113_1#902f8e56c.blank?vop=1&amp;pid=3879fa348&amp;color=0,0,0&amp;vpa=53&amp;vtp=1"/>
          <p:cNvSpPr/>
          <p:nvPr/>
        </p:nvSpPr>
        <p:spPr>
          <a:xfrm>
            <a:off x="812260" y="2638615"/>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6" name="QM_5_AN.114_1#902f8e56c.blank?vop=1&amp;pid=3879fa348&amp;color=0,0,0&amp;vpa=54&amp;vtp=1"/>
          <p:cNvSpPr/>
          <p:nvPr/>
        </p:nvSpPr>
        <p:spPr>
          <a:xfrm>
            <a:off x="1285335" y="3476815"/>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5_1#902f8e56c?vop=1&amp;pid=3879fa348&amp;color=0,0,0&amp;mp=1&amp;vtp=1&amp;bt=1&amp;bbb=1&amp;hb=1"/>
          <p:cNvSpPr/>
          <p:nvPr/>
        </p:nvSpPr>
        <p:spPr>
          <a:xfrm>
            <a:off x="832104" y="1080000"/>
            <a:ext cx="10533888" cy="15036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endParaRPr lang="en-US" altLang="zh-CN" dirty="0"/>
          </a:p>
        </p:txBody>
      </p:sp>
      <p:sp>
        <p:nvSpPr>
          <p:cNvPr id="3" name="QM_5_AN.116_1#902f8e56c.blank?vop=1&amp;pid=3879fa348&amp;color=0,0,0&amp;mp=1&amp;vpa=55&amp;vtp=1"/>
          <p:cNvSpPr/>
          <p:nvPr/>
        </p:nvSpPr>
        <p:spPr>
          <a:xfrm>
            <a:off x="2219801" y="2203696"/>
            <a:ext cx="2936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M_5_BD.115_2#902f8e56c?vop=1&amp;pid=3879fa348&amp;color=0,0,0&amp;vtp=1&amp;bbb=1&amp;hb=1"/>
          <p:cNvSpPr/>
          <p:nvPr/>
        </p:nvSpPr>
        <p:spPr>
          <a:xfrm>
            <a:off x="832104" y="2608890"/>
            <a:ext cx="10533888" cy="34846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Dickens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M_5_AN.117_1#902f8e56c.blank?vop=1&amp;pid=3879fa348&amp;color=0,0,0&amp;vpa=56&amp;vtp=1"/>
          <p:cNvSpPr/>
          <p:nvPr/>
        </p:nvSpPr>
        <p:spPr>
          <a:xfrm>
            <a:off x="5130324" y="3764273"/>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6" name="QM_5_AN.118_1#902f8e56c.blank?vop=1&amp;pid=3879fa348&amp;color=0,0,0&amp;vpa=57&amp;vtp=1"/>
          <p:cNvSpPr/>
          <p:nvPr/>
        </p:nvSpPr>
        <p:spPr>
          <a:xfrm>
            <a:off x="2301335" y="4945372"/>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9_1#902f8e56c?vop=1&amp;pid=3879fa348&amp;color=0,0,0&amp;vtp=1&amp;bt=1&amp;bbb=1"/>
          <p:cNvSpPr/>
          <p:nvPr/>
        </p:nvSpPr>
        <p:spPr>
          <a:xfrm>
            <a:off x="832104" y="1078992"/>
            <a:ext cx="10533888" cy="28657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confused?</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Practice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motivation?</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Marking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endParaRPr lang="en-US" altLang="zh-CN" sz="1800" dirty="0"/>
          </a:p>
        </p:txBody>
      </p:sp>
      <p:sp>
        <p:nvSpPr>
          <p:cNvPr id="3" name="QM_5_EX.120_1#902f8e56c?vop=1&amp;pid=3879fa348&amp;color=0,0,0&amp;vtp=1&amp;bbb=1&amp;hb=1"/>
          <p:cNvSpPr/>
          <p:nvPr/>
        </p:nvSpPr>
        <p:spPr>
          <a:xfrm>
            <a:off x="832104" y="397129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主要介绍了一些帮助记住所读内容的技巧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包括确保理解阅读内容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阅读联系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多种方式阅读以及经常阅读等方法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_1#376a3164d?vop=1&amp;pid=94be08251&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目前我们还没有其他行星上存在生命的证据。（evidence）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（时代热点）</a:t>
            </a:r>
            <a:endParaRPr lang="en-US" altLang="zh-CN" sz="1800" dirty="0"/>
          </a:p>
        </p:txBody>
      </p:sp>
      <p:sp>
        <p:nvSpPr>
          <p:cNvPr id="3" name="QB_5_AN.7_1#376a3164d.blank?vop=1&amp;pid=94be08251&amp;color=0,0,0&amp;vpa=5&amp;vtp=1&amp;bbb=1"/>
          <p:cNvSpPr/>
          <p:nvPr/>
        </p:nvSpPr>
        <p:spPr>
          <a:xfrm>
            <a:off x="2825210" y="1447665"/>
            <a:ext cx="395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a:t>
            </a:r>
            <a:endParaRPr lang="en-US" altLang="zh-CN" dirty="0"/>
          </a:p>
        </p:txBody>
      </p:sp>
      <p:sp>
        <p:nvSpPr>
          <p:cNvPr id="4" name="QB_5_AN.8_1#376a3164d.blank?vop=1&amp;pid=94be08251&amp;color=0,0,0&amp;vpa=6&amp;vtp=1&amp;bbb=1"/>
          <p:cNvSpPr/>
          <p:nvPr/>
        </p:nvSpPr>
        <p:spPr>
          <a:xfrm>
            <a:off x="3396710" y="1447665"/>
            <a:ext cx="979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evidence</a:t>
            </a:r>
            <a:endParaRPr lang="en-US" altLang="zh-CN" dirty="0"/>
          </a:p>
        </p:txBody>
      </p:sp>
      <p:sp>
        <p:nvSpPr>
          <p:cNvPr id="5" name="QB_5_AN.9_1#376a3164d.blank?vop=1&amp;pid=94be08251&amp;color=0,0,0&amp;vpa=7&amp;vtp=1&amp;bbb=1"/>
          <p:cNvSpPr/>
          <p:nvPr/>
        </p:nvSpPr>
        <p:spPr>
          <a:xfrm>
            <a:off x="4514310" y="1447665"/>
            <a:ext cx="687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of/for</a:t>
            </a:r>
            <a:endParaRPr lang="en-US" altLang="zh-CN" dirty="0"/>
          </a:p>
        </p:txBody>
      </p:sp>
      <p:sp>
        <p:nvSpPr>
          <p:cNvPr id="6" name="QB_5_AN.10_1#376a3164d.blank?vop=1&amp;pid=94be08251&amp;color=0,0,0&amp;vpa=8&amp;vtp=1&amp;bbb=1"/>
          <p:cNvSpPr/>
          <p:nvPr/>
        </p:nvSpPr>
        <p:spPr>
          <a:xfrm>
            <a:off x="5301710" y="1447665"/>
            <a:ext cx="471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life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1_1#b53be4c19?vop=1&amp;pid=902f8e56c&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22_1#b53be4c19.blank?vop=1&amp;pid=902f8e56c&amp;color=0,0,0&amp;vpa=58&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B_6_AS.123_1#b53be4c19?vop=1&amp;pid=902f8e56c&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.”可知，上文强调记住所读内容的重要性，下文说刚读过的内容可能很快就被忘记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，说明记忆并不简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，D项（记忆有时是一件棘手的事）符合语境，引出下文介绍记住所读内容的技巧。故选D项。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4_1#8d7d1cef8?vop=1&amp;pid=902f8e56c&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25_1#8d7d1cef8.blank?vop=1&amp;pid=902f8e56c&amp;color=0,0,0&amp;vpa=59&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126_1#8d7d1cef8?vop=1&amp;pid=902f8e56c&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此处为段落小标题，应是对下面段落内容的总结。根据下文“If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，此段围绕阅读时是否感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到困惑展开</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，A项（你是否感到困惑？）符合段落主旨。故选A项。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7_1#a4afc95ac?vop=1&amp;pid=902f8e56c&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28_1#a4afc95ac.blank?vop=1&amp;pid=902f8e56c&amp;color=0,0,0&amp;vpa=60&amp;vtp=1"/>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6_AS.129_1#a4afc95ac?vop=1&amp;pid=902f8e56c&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away.”提到读一些书可能立刻产生联系，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但其他的书籍则需要你多花些功夫）表转折，指出读其他书则需要付出更多努力，与上文形成对比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。故选F项。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0_1#9ddc78a97?vop=1&amp;pid=902f8e56c&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1_1#9ddc78a97.blank?vop=1&amp;pid=902f8e56c&amp;color=0,0,0&amp;vpa=61&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6_AS.132_1#9ddc78a97?vop=1&amp;pid=902f8e56c&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Dickens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介绍了狄更斯写作时会通过表演来塑造角色，</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项（当你阅读文章时，你可以做同样的事情）建议读者阅读时也可以这样做，承接上文。故选G项。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3_1#61709f915?vop=1&amp;pid=902f8e56c&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4_1#61709f915.blank?vop=1&amp;pid=902f8e56c&amp;color=0,0,0&amp;vpa=62&amp;vtp=1"/>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B_6_AS.135_1#61709f915?vop=1&amp;pid=902f8e56c&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read.”可知，此处强调经常阅读更容易记住所读内容，B项（熟能生巧）符合语境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，进一步说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明经常阅读的作用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b5380a1e6?pid=3879fa348&amp;color=0,0,0&amp;vtp=1&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每个孩子都是艺术家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问题在于孩子如何在长大后还能保持艺术家的灵性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巴勃罗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毕加索</a:t>
            </a:r>
            <a:endParaRPr lang="en-US" altLang="zh-CN" sz="18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_1#0a355552c?vop=1&amp;pid=94be08251&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网络课程让我们接触到来自世界各地的丰富的学习资源。（expose）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nline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1800" dirty="0"/>
          </a:p>
        </p:txBody>
      </p:sp>
      <p:sp>
        <p:nvSpPr>
          <p:cNvPr id="3" name="QB_5_AN.12_1#0a355552c.blank?vop=1&amp;pid=94be08251&amp;color=0,0,0&amp;vpa=9&amp;vtp=1&amp;bbb=1"/>
          <p:cNvSpPr/>
          <p:nvPr/>
        </p:nvSpPr>
        <p:spPr>
          <a:xfrm>
            <a:off x="2348960" y="1434965"/>
            <a:ext cx="13731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expose（d）</a:t>
            </a:r>
            <a:endParaRPr lang="en-US" altLang="zh-CN" dirty="0"/>
          </a:p>
        </p:txBody>
      </p:sp>
      <p:sp>
        <p:nvSpPr>
          <p:cNvPr id="4" name="QB_5_AN.13_1#0a355552c.blank?vop=1&amp;pid=94be08251&amp;color=0,0,0&amp;vpa=10&amp;vtp=1&amp;bbb=1"/>
          <p:cNvSpPr/>
          <p:nvPr/>
        </p:nvSpPr>
        <p:spPr>
          <a:xfrm>
            <a:off x="3872960" y="1447665"/>
            <a:ext cx="369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a:t>
            </a:r>
            <a:endParaRPr lang="en-US" altLang="zh-CN" dirty="0"/>
          </a:p>
        </p:txBody>
      </p:sp>
      <p:sp>
        <p:nvSpPr>
          <p:cNvPr id="5" name="QB_5_AN.14_1#0a355552c.blank?vop=1&amp;pid=94be08251&amp;color=0,0,0&amp;vpa=11&amp;vtp=1&amp;bbb=1"/>
          <p:cNvSpPr/>
          <p:nvPr/>
        </p:nvSpPr>
        <p:spPr>
          <a:xfrm>
            <a:off x="4406360" y="14476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5_1#0d146c553?vop=1&amp;pid=94be08251&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广东揭阳一中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期末</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他们不仅找到了一条不以牺牲古迹为代价的未来之路，并且还了解到各国之</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间是能够合作的。</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sacrificing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monuments,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dirty="0"/>
          </a:p>
        </p:txBody>
      </p:sp>
      <p:sp>
        <p:nvSpPr>
          <p:cNvPr id="3" name="QB_5_AN.16_1#0d146c553.blank?vop=1&amp;pid=94be08251&amp;color=0,0,0&amp;vpa=12&amp;vtp=1&amp;bbb=1"/>
          <p:cNvSpPr/>
          <p:nvPr/>
        </p:nvSpPr>
        <p:spPr>
          <a:xfrm>
            <a:off x="1828260" y="1895975"/>
            <a:ext cx="496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endParaRPr lang="en-US" altLang="zh-CN" dirty="0"/>
          </a:p>
        </p:txBody>
      </p:sp>
      <p:sp>
        <p:nvSpPr>
          <p:cNvPr id="4" name="QB_5_AN.17_1#0d146c553.blank?vop=1&amp;pid=94be08251&amp;color=0,0,0&amp;vpa=13&amp;vtp=1&amp;bbb=1"/>
          <p:cNvSpPr/>
          <p:nvPr/>
        </p:nvSpPr>
        <p:spPr>
          <a:xfrm>
            <a:off x="2475960" y="1883275"/>
            <a:ext cx="560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they</a:t>
            </a:r>
            <a:endParaRPr lang="en-US" altLang="zh-CN" dirty="0"/>
          </a:p>
        </p:txBody>
      </p:sp>
      <p:sp>
        <p:nvSpPr>
          <p:cNvPr id="5" name="QB_5_AN.18_1#0d146c553.blank?vop=1&amp;pid=94be08251&amp;color=0,0,0&amp;vpa=14&amp;vtp=1&amp;bbb=1"/>
          <p:cNvSpPr/>
          <p:nvPr/>
        </p:nvSpPr>
        <p:spPr>
          <a:xfrm>
            <a:off x="3149060" y="1895975"/>
            <a:ext cx="700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found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9_1#fd4b122c8?vop=1&amp;pid=94be08251&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她画作中鲜艳色彩的运用反映出她对生活的乐观态度。</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p:txBody>
      </p:sp>
      <p:sp>
        <p:nvSpPr>
          <p:cNvPr id="3" name="QB_5_AN.20_1#fd4b122c8.blank?vop=1&amp;pid=94be08251&amp;color=0,0,0&amp;vpa=15&amp;vtp=1"/>
          <p:cNvSpPr/>
          <p:nvPr/>
        </p:nvSpPr>
        <p:spPr>
          <a:xfrm>
            <a:off x="5333460" y="1447665"/>
            <a:ext cx="268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5_AN.21_1#fd4b122c8.blank?vop=1&amp;pid=94be08251&amp;color=0,0,0&amp;vpa=16&amp;vtp=1&amp;bbb=1"/>
          <p:cNvSpPr/>
          <p:nvPr/>
        </p:nvSpPr>
        <p:spPr>
          <a:xfrm>
            <a:off x="5739860" y="1447665"/>
            <a:ext cx="1042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reflection</a:t>
            </a:r>
            <a:endParaRPr lang="en-US" altLang="zh-CN" dirty="0"/>
          </a:p>
        </p:txBody>
      </p:sp>
      <p:sp>
        <p:nvSpPr>
          <p:cNvPr id="5" name="QB_5_AN.22_1#fd4b122c8.blank?vop=1&amp;pid=94be08251&amp;color=0,0,0&amp;vpa=17&amp;vtp=1&amp;bbb=1"/>
          <p:cNvSpPr/>
          <p:nvPr/>
        </p:nvSpPr>
        <p:spPr>
          <a:xfrm>
            <a:off x="6882860" y="14476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42c7d9cb?pid=ffa323e2d&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23_1#03ec75b6b?vop=1&amp;pid=142c7d9cb&amp;color=0,0,0&amp;vtp=1&amp;bbb=1&amp;hb=1"/>
          <p:cNvSpPr/>
          <p:nvPr/>
        </p:nvSpPr>
        <p:spPr>
          <a:xfrm>
            <a:off x="832104" y="1422400"/>
            <a:ext cx="10533888" cy="4191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主题：学习的真正意义 | 词数：约285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Everybody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1800" dirty="0"/>
          </a:p>
          <a:p>
            <a:pPr>
              <a:lnSpc>
                <a:spcPct val="150000"/>
              </a:lnSpc>
            </a:pPr>
            <a:endParaRPr lang="en-US" altLang="zh-CN" dirty="0"/>
          </a:p>
        </p:txBody>
      </p:sp>
      <p:sp>
        <p:nvSpPr>
          <p:cNvPr id="4" name="QM_5_AN.24_1#03ec75b6b.blank?vop=1&amp;pid=142c7d9cb&amp;color=0,0,0&amp;vpa=18&amp;vtp=1&amp;bbb=1"/>
          <p:cNvSpPr/>
          <p:nvPr/>
        </p:nvSpPr>
        <p:spPr>
          <a:xfrm>
            <a:off x="6260560" y="2230120"/>
            <a:ext cx="801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natural</a:t>
            </a:r>
            <a:endParaRPr lang="en-US" altLang="zh-CN" dirty="0"/>
          </a:p>
        </p:txBody>
      </p:sp>
      <p:sp>
        <p:nvSpPr>
          <p:cNvPr id="5" name="QM_5_AN.25_1#03ec75b6b.blank?vop=1&amp;pid=142c7d9cb&amp;color=0,0,0&amp;vpa=19&amp;vtp=1&amp;bbb=1"/>
          <p:cNvSpPr/>
          <p:nvPr/>
        </p:nvSpPr>
        <p:spPr>
          <a:xfrm>
            <a:off x="5746972" y="3055620"/>
            <a:ext cx="1055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following</a:t>
            </a:r>
            <a:endParaRPr lang="en-US" altLang="zh-CN" dirty="0"/>
          </a:p>
        </p:txBody>
      </p:sp>
      <p:sp>
        <p:nvSpPr>
          <p:cNvPr id="6" name="QM_5_AN.26_1#03ec75b6b.blank?vop=1&amp;pid=142c7d9cb&amp;color=0,0,0&amp;vpa=20&amp;vtp=1&amp;bbb=1"/>
          <p:cNvSpPr/>
          <p:nvPr/>
        </p:nvSpPr>
        <p:spPr>
          <a:xfrm>
            <a:off x="6793960" y="4732020"/>
            <a:ext cx="1030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creativity</a:t>
            </a:r>
            <a:endParaRPr lang="en-US" altLang="zh-CN" dirty="0"/>
          </a:p>
        </p:txBody>
      </p:sp>
      <p:sp>
        <p:nvSpPr>
          <p:cNvPr id="7" name="QM_5_AN.27_1#03ec75b6b.blank?vop=1&amp;pid=142c7d9cb&amp;color=0,0,0&amp;vpa=21&amp;vtp=1&amp;bbb=1"/>
          <p:cNvSpPr/>
          <p:nvPr/>
        </p:nvSpPr>
        <p:spPr>
          <a:xfrm>
            <a:off x="2816701" y="5163820"/>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3_1#03ec75b6b?vop=1&amp;pid=142c7d9cb&amp;color=0,0,0&amp;vtp=1&amp;bbb=1&amp;hb=1"/>
          <p:cNvSpPr/>
          <p:nvPr/>
        </p:nvSpPr>
        <p:spPr>
          <a:xfrm>
            <a:off x="832104" y="1080000"/>
            <a:ext cx="10533888" cy="4368800"/>
          </a:xfrm>
          <a:prstGeom prst="rect">
            <a:avLst/>
          </a:prstGeom>
          <a:noFill/>
        </p:spPr>
        <p:txBody>
          <a:bodyPr wrap="none" lIns="0" tIns="0" rIns="0" bIns="0" rtlCol="0" anchor="t"/>
          <a:lstStyle/>
          <a:p>
            <a:pPr algn="l">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Henry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 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assembly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 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thirsty,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obeys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commands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#1.1.6</a:t>
            </a:r>
            <a:endParaRPr lang="en-US" altLang="zh-CN" dirty="0"/>
          </a:p>
        </p:txBody>
      </p:sp>
      <p:sp>
        <p:nvSpPr>
          <p:cNvPr id="3" name="QM_5_EX.34_1#03ec75b6b?vop=1&amp;pid=142c7d9cb&amp;color=0,0,0&amp;vtp=1&amp;bbb=1&amp;hb=1"/>
          <p:cNvSpPr/>
          <p:nvPr/>
        </p:nvSpPr>
        <p:spPr>
          <a:xfrm>
            <a:off x="832104" y="5423790"/>
            <a:ext cx="10533888" cy="681355"/>
          </a:xfrm>
          <a:prstGeom prst="rect">
            <a:avLst/>
          </a:prstGeom>
          <a:noFill/>
        </p:spPr>
        <p:txBody>
          <a:bodyPr wrap="none" lIns="0" tIns="0" rIns="0" bIns="0" rtlCol="0" anchor="t"/>
          <a:lstStyle/>
          <a:p>
            <a:pPr algn="l">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文章主要介绍了学习的真正意义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真正的学习不是只记忆一些知识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用学到的知识解决问题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M_5_AN.28_1#03ec75b6b.blank?vop=1&amp;pid=142c7d9cb&amp;color=0,0,0&amp;vpa=22&amp;vtp=1&amp;bbb=1"/>
          <p:cNvSpPr/>
          <p:nvPr/>
        </p:nvSpPr>
        <p:spPr>
          <a:xfrm>
            <a:off x="5193760" y="1050853"/>
            <a:ext cx="4714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left</a:t>
            </a:r>
            <a:endParaRPr lang="en-US" altLang="zh-CN" dirty="0"/>
          </a:p>
        </p:txBody>
      </p:sp>
      <p:sp>
        <p:nvSpPr>
          <p:cNvPr id="5" name="QM_5_AN.29_1#03ec75b6b.blank?vop=1&amp;pid=142c7d9cb&amp;color=0,0,0&amp;vpa=23&amp;vtp=1&amp;bbb=1"/>
          <p:cNvSpPr/>
          <p:nvPr/>
        </p:nvSpPr>
        <p:spPr>
          <a:xfrm>
            <a:off x="7196549" y="1774753"/>
            <a:ext cx="10429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graduates</a:t>
            </a:r>
            <a:endParaRPr lang="en-US" altLang="zh-CN" dirty="0"/>
          </a:p>
        </p:txBody>
      </p:sp>
      <p:sp>
        <p:nvSpPr>
          <p:cNvPr id="6" name="QM_5_AN.30_1#03ec75b6b.blank?vop=1&amp;pid=142c7d9cb&amp;color=0,0,0&amp;vpa=24&amp;vtp=1&amp;bbb=1"/>
          <p:cNvSpPr/>
          <p:nvPr/>
        </p:nvSpPr>
        <p:spPr>
          <a:xfrm>
            <a:off x="5365210" y="3260653"/>
            <a:ext cx="10302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ourselves</a:t>
            </a:r>
            <a:endParaRPr lang="en-US" altLang="zh-CN" dirty="0"/>
          </a:p>
        </p:txBody>
      </p:sp>
      <p:sp>
        <p:nvSpPr>
          <p:cNvPr id="7" name="QM_5_AN.31_1#03ec75b6b.blank?vop=1&amp;pid=142c7d9cb&amp;color=0,0,0&amp;vpa=25&amp;vtp=1&amp;bbb=1"/>
          <p:cNvSpPr/>
          <p:nvPr/>
        </p:nvSpPr>
        <p:spPr>
          <a:xfrm>
            <a:off x="1123410" y="3616254"/>
            <a:ext cx="687388" cy="332105"/>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a:t>
            </a:r>
            <a:endParaRPr lang="en-US" altLang="zh-CN" dirty="0"/>
          </a:p>
        </p:txBody>
      </p:sp>
      <p:sp>
        <p:nvSpPr>
          <p:cNvPr id="8" name="QM_5_AN.32_1#03ec75b6b.blank?vop=1&amp;pid=142c7d9cb&amp;color=0,0,0&amp;vpa=26&amp;vtp=1&amp;bbb=1"/>
          <p:cNvSpPr/>
          <p:nvPr/>
        </p:nvSpPr>
        <p:spPr>
          <a:xfrm>
            <a:off x="4684046" y="3997253"/>
            <a:ext cx="9667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with/and</a:t>
            </a:r>
            <a:endParaRPr lang="en-US" altLang="zh-CN" dirty="0"/>
          </a:p>
        </p:txBody>
      </p:sp>
      <p:sp>
        <p:nvSpPr>
          <p:cNvPr id="9" name="QM_5_AN.33_1#03ec75b6b.blank?vop=1&amp;pid=142c7d9cb&amp;color=0,0,0&amp;vpa=27&amp;vtp=1&amp;bbb=1"/>
          <p:cNvSpPr/>
          <p:nvPr/>
        </p:nvSpPr>
        <p:spPr>
          <a:xfrm>
            <a:off x="7194010" y="4352854"/>
            <a:ext cx="8016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but/yet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bg/>
                                          </p:spTgt>
                                        </p:tgtEl>
                                        <p:attrNameLst>
                                          <p:attrName>style.visibility</p:attrName>
                                        </p:attrNameLst>
                                      </p:cBhvr>
                                      <p:to>
                                        <p:strVal val="visible"/>
                                      </p:to>
                                    </p:set>
                                    <p:anim calcmode="lin" valueType="num">
                                      <p:cBhvr additive="base">
                                        <p:cTn id="6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3">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
                                            <p:txEl>
                                              <p:pRg st="0" end="0"/>
                                            </p:txEl>
                                          </p:spTgt>
                                        </p:tgtEl>
                                        <p:attrNameLst>
                                          <p:attrName>style.visibility</p:attrName>
                                        </p:attrNameLst>
                                      </p:cBhvr>
                                      <p:to>
                                        <p:strVal val="visible"/>
                                      </p:to>
                                    </p:set>
                                    <p:anim calcmode="lin" valueType="num">
                                      <p:cBhvr additive="base">
                                        <p:cTn id="7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
                                            <p:txEl>
                                              <p:pRg st="1" end="1"/>
                                            </p:txEl>
                                          </p:spTgt>
                                        </p:tgtEl>
                                        <p:attrNameLst>
                                          <p:attrName>style.visibility</p:attrName>
                                        </p:attrNameLst>
                                      </p:cBhvr>
                                      <p:to>
                                        <p:strVal val="visible"/>
                                      </p:to>
                                    </p:set>
                                    <p:anim calcmode="lin" valueType="num">
                                      <p:cBhvr additive="base">
                                        <p:cTn id="7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11778</Words>
  <Application>WPS 演示</Application>
  <PresentationFormat>宽屏</PresentationFormat>
  <Paragraphs>422</Paragraphs>
  <Slides>45</Slides>
  <Notes>43</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45</vt:i4>
      </vt:variant>
    </vt:vector>
  </HeadingPairs>
  <TitlesOfParts>
    <vt:vector size="60"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2025-11-03T11:16:00Z</dcterms:created>
  <dcterms:modified xsi:type="dcterms:W3CDTF">2025-11-06T11:04:10Z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3CC86C417C974212838EA41A0348A146_12</vt:lpwstr>
  </property>
  <property fmtid="{D5CDD505-2E9C-101B-9397-08002B2CF9AE}" pid="3" name="KSOProductBuildVer">
    <vt:lpwstr>2052-12.1.0.22529</vt:lpwstr>
  </property>
</Properties>
</file>